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7" r:id="rId8"/>
    <p:sldId id="261" r:id="rId9"/>
    <p:sldId id="262" r:id="rId10"/>
    <p:sldId id="263" r:id="rId11"/>
    <p:sldId id="269" r:id="rId12"/>
    <p:sldId id="26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A5EB94-2020-419D-951C-98387ECD4387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7A9A3F-9F1B-4C3E-BB7F-FD4988E91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5EB94-2020-419D-951C-98387ECD4387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9A3F-9F1B-4C3E-BB7F-FD4988E91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5EB94-2020-419D-951C-98387ECD4387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9A3F-9F1B-4C3E-BB7F-FD4988E91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5EB94-2020-419D-951C-98387ECD4387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9A3F-9F1B-4C3E-BB7F-FD4988E91C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5EB94-2020-419D-951C-98387ECD4387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9A3F-9F1B-4C3E-BB7F-FD4988E91C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5EB94-2020-419D-951C-98387ECD4387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9A3F-9F1B-4C3E-BB7F-FD4988E91C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5EB94-2020-419D-951C-98387ECD4387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9A3F-9F1B-4C3E-BB7F-FD4988E91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5EB94-2020-419D-951C-98387ECD4387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9A3F-9F1B-4C3E-BB7F-FD4988E91C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5EB94-2020-419D-951C-98387ECD4387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9A3F-9F1B-4C3E-BB7F-FD4988E91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A5EB94-2020-419D-951C-98387ECD4387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9A3F-9F1B-4C3E-BB7F-FD4988E91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A5EB94-2020-419D-951C-98387ECD4387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7A9A3F-9F1B-4C3E-BB7F-FD4988E91C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A5EB94-2020-419D-951C-98387ECD4387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7A9A3F-9F1B-4C3E-BB7F-FD4988E91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55976" y="1196752"/>
            <a:ext cx="4388024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Algerian" pitchFamily="82" charset="0"/>
              </a:rPr>
              <a:t>2016 – ROK HENRYKA SIENKIEWICZA</a:t>
            </a:r>
            <a:endParaRPr lang="pl-PL" b="1" dirty="0"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88024" y="3861048"/>
            <a:ext cx="3560440" cy="1752600"/>
          </a:xfrm>
        </p:spPr>
        <p:txBody>
          <a:bodyPr/>
          <a:lstStyle/>
          <a:p>
            <a:r>
              <a:rPr lang="pl-PL" b="1" dirty="0" smtClean="0">
                <a:latin typeface="Algerian" pitchFamily="82" charset="0"/>
              </a:rPr>
              <a:t>CO  DZIAŁO  SIĘ </a:t>
            </a:r>
          </a:p>
          <a:p>
            <a:r>
              <a:rPr lang="pl-PL" b="1" dirty="0" smtClean="0">
                <a:latin typeface="Algerian" pitchFamily="82" charset="0"/>
              </a:rPr>
              <a:t>W  NASZEJ  SZKOLE</a:t>
            </a:r>
            <a:endParaRPr lang="pl-PL" b="1" dirty="0">
              <a:latin typeface="Algerian" pitchFamily="82" charset="0"/>
            </a:endParaRPr>
          </a:p>
        </p:txBody>
      </p:sp>
      <p:pic>
        <p:nvPicPr>
          <p:cNvPr id="21505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813234" cy="5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-324544" y="836712"/>
            <a:ext cx="6120680" cy="612068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5000" dirty="0" smtClean="0">
                <a:latin typeface="Comic Sans MS" pitchFamily="66" charset="0"/>
              </a:rPr>
              <a:t>15 listopada, w 100. rocznicę śmierci pisarza </a:t>
            </a:r>
            <a:br>
              <a:rPr lang="pl-PL" sz="5000" dirty="0" smtClean="0">
                <a:latin typeface="Comic Sans MS" pitchFamily="66" charset="0"/>
              </a:rPr>
            </a:br>
            <a:r>
              <a:rPr lang="pl-PL" sz="5000" dirty="0" smtClean="0">
                <a:latin typeface="Comic Sans MS" pitchFamily="66" charset="0"/>
              </a:rPr>
              <a:t>odbył się Benefis z udziałem samego Sienkiewicza. Nasz gość musiał wytłumaczyć się, jak to było z jego słabością do kobiet </a:t>
            </a:r>
            <a:br>
              <a:rPr lang="pl-PL" sz="5000" dirty="0" smtClean="0">
                <a:latin typeface="Comic Sans MS" pitchFamily="66" charset="0"/>
              </a:rPr>
            </a:br>
            <a:r>
              <a:rPr lang="pl-PL" sz="5000" dirty="0" smtClean="0">
                <a:latin typeface="Comic Sans MS" pitchFamily="66" charset="0"/>
              </a:rPr>
              <a:t>o imieniu Maria. Zapytaliśmy o jego podróże, felietony i książki, które pisał. Ciekawiło nas skąd czerpał pomysły, czy korzystał </a:t>
            </a:r>
            <a:br>
              <a:rPr lang="pl-PL" sz="5000" dirty="0" smtClean="0">
                <a:latin typeface="Comic Sans MS" pitchFamily="66" charset="0"/>
              </a:rPr>
            </a:br>
            <a:r>
              <a:rPr lang="pl-PL" sz="5000" dirty="0" smtClean="0">
                <a:latin typeface="Comic Sans MS" pitchFamily="66" charset="0"/>
              </a:rPr>
              <a:t>z historycznych źródeł, czy jego bohaterowie mieli swoich protoplastów w rzeczywistości. </a:t>
            </a:r>
            <a:br>
              <a:rPr lang="pl-PL" sz="5000" dirty="0" smtClean="0">
                <a:latin typeface="Comic Sans MS" pitchFamily="66" charset="0"/>
              </a:rPr>
            </a:br>
            <a:r>
              <a:rPr lang="pl-PL" sz="5000" dirty="0" smtClean="0">
                <a:latin typeface="Comic Sans MS" pitchFamily="66" charset="0"/>
              </a:rPr>
              <a:t>Na scenie pojawiło się kilka postaci z jego dzieł. Latarnik zaczytał się w </a:t>
            </a:r>
            <a:r>
              <a:rPr lang="pl-PL" sz="5000" i="1" dirty="0" smtClean="0">
                <a:latin typeface="Comic Sans MS" pitchFamily="66" charset="0"/>
              </a:rPr>
              <a:t>Panu Tadeuszu,</a:t>
            </a:r>
            <a:r>
              <a:rPr lang="pl-PL" sz="5000" dirty="0" smtClean="0">
                <a:latin typeface="Comic Sans MS" pitchFamily="66" charset="0"/>
              </a:rPr>
              <a:t> </a:t>
            </a:r>
            <a:br>
              <a:rPr lang="pl-PL" sz="5000" dirty="0" smtClean="0">
                <a:latin typeface="Comic Sans MS" pitchFamily="66" charset="0"/>
              </a:rPr>
            </a:br>
            <a:r>
              <a:rPr lang="pl-PL" sz="5000" dirty="0" smtClean="0">
                <a:latin typeface="Comic Sans MS" pitchFamily="66" charset="0"/>
              </a:rPr>
              <a:t>a Janko Muzykant zapatrzył na skrzypce. Przybyli również sarmaccy rycerze: Zagłoba, Kmicic i Wołodyjowski, by prowadzić swoje spory.  Próbowano dokonać egzekucji </a:t>
            </a:r>
            <a:br>
              <a:rPr lang="pl-PL" sz="5000" dirty="0" smtClean="0">
                <a:latin typeface="Comic Sans MS" pitchFamily="66" charset="0"/>
              </a:rPr>
            </a:br>
            <a:r>
              <a:rPr lang="pl-PL" sz="5000" dirty="0" smtClean="0">
                <a:latin typeface="Comic Sans MS" pitchFamily="66" charset="0"/>
              </a:rPr>
              <a:t>Zbyszka z Bogdańca, ale na szczęście od śmierci uratowała go Danusia. Nie zabrakło również rzymskiego imperatora, boskiego Cezara Nerona oraz jego przyjaciela Petroniusza. Na zakończenie uczniowie liceum wykonali </a:t>
            </a:r>
            <a:r>
              <a:rPr lang="pl-PL" sz="5000" i="1" dirty="0" smtClean="0">
                <a:latin typeface="Comic Sans MS" pitchFamily="66" charset="0"/>
              </a:rPr>
              <a:t>Dumkę na dwa serca</a:t>
            </a:r>
            <a:r>
              <a:rPr lang="pl-PL" sz="5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pl-PL" dirty="0" smtClean="0">
              <a:latin typeface="Comic Sans MS" pitchFamily="66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2636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erlin Sans FB" pitchFamily="34" charset="0"/>
              </a:rPr>
              <a:t/>
            </a:r>
            <a:br>
              <a:rPr lang="pl-PL" b="1" dirty="0" smtClean="0">
                <a:latin typeface="Berlin Sans FB" pitchFamily="34" charset="0"/>
              </a:rPr>
            </a:br>
            <a:r>
              <a:rPr lang="pl-PL" sz="4000" dirty="0" smtClean="0">
                <a:latin typeface="Berlin Sans FB" pitchFamily="34" charset="0"/>
              </a:rPr>
              <a:t> Benefis </a:t>
            </a:r>
            <a:r>
              <a:rPr lang="pl-PL" sz="4400" dirty="0" smtClean="0">
                <a:latin typeface="Berlin Sans FB" pitchFamily="34" charset="0"/>
              </a:rPr>
              <a:t>Sienkiewicza</a:t>
            </a:r>
            <a:r>
              <a:rPr lang="pl-PL" sz="4000" dirty="0" smtClean="0">
                <a:latin typeface="Berlin Sans FB" pitchFamily="34" charset="0"/>
              </a:rPr>
              <a:t> </a:t>
            </a:r>
            <a:r>
              <a:rPr lang="pl-PL" b="1" dirty="0" smtClean="0">
                <a:latin typeface="Berlin Sans FB" pitchFamily="34" charset="0"/>
              </a:rPr>
              <a:t/>
            </a:r>
            <a:br>
              <a:rPr lang="pl-PL" b="1" dirty="0" smtClean="0">
                <a:latin typeface="Berlin Sans FB" pitchFamily="34" charset="0"/>
              </a:rPr>
            </a:br>
            <a:r>
              <a:rPr lang="pl-PL" b="1" dirty="0" smtClean="0">
                <a:latin typeface="Berlin Sans FB" pitchFamily="34" charset="0"/>
              </a:rPr>
              <a:t/>
            </a:r>
            <a:br>
              <a:rPr lang="pl-PL" b="1" dirty="0" smtClean="0">
                <a:latin typeface="Berlin Sans FB" pitchFamily="34" charset="0"/>
              </a:rPr>
            </a:br>
            <a:endParaRPr lang="pl-PL" b="1" dirty="0">
              <a:latin typeface="Berlin Sans FB" pitchFamily="34" charset="0"/>
            </a:endParaRPr>
          </a:p>
        </p:txBody>
      </p:sp>
      <p:pic>
        <p:nvPicPr>
          <p:cNvPr id="2050" name="Picture 2" descr="C:\Documents and Settings\Sekretarka\Pulpit\Benefis do Wieści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958480" cy="2000361"/>
          </a:xfrm>
          <a:prstGeom prst="rect">
            <a:avLst/>
          </a:prstGeom>
          <a:noFill/>
        </p:spPr>
      </p:pic>
      <p:pic>
        <p:nvPicPr>
          <p:cNvPr id="2051" name="Picture 3" descr="C:\Documents and Settings\Sekretarka\Pulpit\Benefis do Wieści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20888"/>
            <a:ext cx="2915082" cy="2016224"/>
          </a:xfrm>
          <a:prstGeom prst="rect">
            <a:avLst/>
          </a:prstGeom>
          <a:noFill/>
        </p:spPr>
      </p:pic>
      <p:pic>
        <p:nvPicPr>
          <p:cNvPr id="7" name="Picture 4" descr="C:\Documents and Settings\Sekretarka\Pulpit\Benefis do Wieści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25144"/>
            <a:ext cx="2947770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400" dirty="0" smtClean="0">
                <a:latin typeface="Berlin Sans FB" pitchFamily="34" charset="0"/>
              </a:rPr>
              <a:t>Benefis Sienkiewicza (c.d.) </a:t>
            </a:r>
            <a:r>
              <a:rPr lang="pl-PL" dirty="0" smtClean="0">
                <a:latin typeface="Berlin Sans FB" pitchFamily="34" charset="0"/>
              </a:rPr>
              <a:t/>
            </a:r>
            <a:br>
              <a:rPr lang="pl-PL" dirty="0" smtClean="0">
                <a:latin typeface="Berlin Sans FB" pitchFamily="34" charset="0"/>
              </a:rPr>
            </a:br>
            <a:endParaRPr lang="pl-PL" dirty="0"/>
          </a:p>
        </p:txBody>
      </p:sp>
      <p:pic>
        <p:nvPicPr>
          <p:cNvPr id="2050" name="Picture 2" descr="C:\Documents and Settings\Sekretarka\Pulpit\Benefis do Wieści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952328" cy="1817565"/>
          </a:xfrm>
          <a:prstGeom prst="rect">
            <a:avLst/>
          </a:prstGeom>
          <a:noFill/>
        </p:spPr>
      </p:pic>
      <p:pic>
        <p:nvPicPr>
          <p:cNvPr id="2051" name="Picture 3" descr="C:\Documents and Settings\Sekretarka\Pulpit\Benefis do Wieści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3096344" cy="1766405"/>
          </a:xfrm>
          <a:prstGeom prst="rect">
            <a:avLst/>
          </a:prstGeom>
          <a:noFill/>
        </p:spPr>
      </p:pic>
      <p:pic>
        <p:nvPicPr>
          <p:cNvPr id="9" name="Picture 2" descr="C:\Documents and Settings\Sekretarka\Pulpit\Benefis do Wieści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25143"/>
            <a:ext cx="3312368" cy="1775595"/>
          </a:xfrm>
          <a:prstGeom prst="rect">
            <a:avLst/>
          </a:prstGeom>
          <a:noFill/>
        </p:spPr>
      </p:pic>
      <p:pic>
        <p:nvPicPr>
          <p:cNvPr id="2053" name="Picture 5" descr="C:\Documents and Settings\Sekretarka\Pulpit\Benefis do Wieści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836712"/>
            <a:ext cx="2880320" cy="1667790"/>
          </a:xfrm>
          <a:prstGeom prst="rect">
            <a:avLst/>
          </a:prstGeom>
          <a:noFill/>
        </p:spPr>
      </p:pic>
      <p:pic>
        <p:nvPicPr>
          <p:cNvPr id="2054" name="Picture 6" descr="C:\Documents and Settings\Sekretarka\Pulpit\Benefis do Wieści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132856"/>
            <a:ext cx="2945731" cy="1872208"/>
          </a:xfrm>
          <a:prstGeom prst="rect">
            <a:avLst/>
          </a:prstGeom>
          <a:noFill/>
        </p:spPr>
      </p:pic>
      <p:pic>
        <p:nvPicPr>
          <p:cNvPr id="2055" name="Picture 7" descr="C:\Documents and Settings\Sekretarka\Pulpit\Benefis do Wieści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293096"/>
            <a:ext cx="4260422" cy="2378145"/>
          </a:xfrm>
          <a:prstGeom prst="rect">
            <a:avLst/>
          </a:prstGeom>
          <a:noFill/>
        </p:spPr>
      </p:pic>
      <p:pic>
        <p:nvPicPr>
          <p:cNvPr id="2056" name="Picture 8" descr="C:\Documents and Settings\Sekretarka\Pulpit\fotki biblioteka r.sz. 2016-17\Benefis\DSC_0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332656"/>
            <a:ext cx="1908648" cy="1267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267744" y="1340768"/>
            <a:ext cx="4896544" cy="468052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	</a:t>
            </a:r>
            <a:r>
              <a:rPr lang="pl-PL" sz="2400" dirty="0" smtClean="0">
                <a:latin typeface="Comic Sans MS" pitchFamily="66" charset="0"/>
              </a:rPr>
              <a:t>W grudniu </a:t>
            </a:r>
          </a:p>
          <a:p>
            <a:pPr algn="ctr">
              <a:buNone/>
            </a:pPr>
            <a:r>
              <a:rPr lang="pl-PL" sz="2400" dirty="0" smtClean="0">
                <a:latin typeface="Comic Sans MS" pitchFamily="66" charset="0"/>
              </a:rPr>
              <a:t>przygotowano niniejszą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prezentację multimedialną,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której wersja tekstowa </a:t>
            </a:r>
          </a:p>
          <a:p>
            <a:pPr algn="ctr">
              <a:buNone/>
            </a:pPr>
            <a:r>
              <a:rPr lang="pl-PL" sz="2400" dirty="0" smtClean="0">
                <a:latin typeface="Comic Sans MS" pitchFamily="66" charset="0"/>
              </a:rPr>
              <a:t>została przedstawiona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przez szkolny radiowęzeł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a całość na monitorze szkolnym.</a:t>
            </a:r>
          </a:p>
          <a:p>
            <a:pPr algn="ctr">
              <a:buNone/>
            </a:pPr>
            <a:endParaRPr lang="pl-PL" sz="24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pl-PL" sz="2400" dirty="0" smtClean="0">
                <a:latin typeface="Comic Sans MS" pitchFamily="66" charset="0"/>
              </a:rPr>
              <a:t>Za pomoc w realizacji działań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dziękuję p. Katarzynie </a:t>
            </a:r>
            <a:r>
              <a:rPr lang="pl-PL" sz="2400" dirty="0" err="1" smtClean="0">
                <a:latin typeface="Comic Sans MS" pitchFamily="66" charset="0"/>
              </a:rPr>
              <a:t>Buśko</a:t>
            </a:r>
            <a:r>
              <a:rPr lang="pl-PL" sz="2400" dirty="0" smtClean="0">
                <a:latin typeface="Comic Sans MS" pitchFamily="66" charset="0"/>
              </a:rPr>
              <a:t>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i p. Weronice Konieczny</a:t>
            </a:r>
          </a:p>
          <a:p>
            <a:pPr algn="ctr">
              <a:buNone/>
            </a:pPr>
            <a:endParaRPr lang="pl-PL" sz="24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pl-PL" sz="2400" dirty="0" smtClean="0">
                <a:latin typeface="Comic Sans MS" pitchFamily="66" charset="0"/>
              </a:rPr>
              <a:t>Nad całością programu obchodów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Roku Sienkiewicza czuwała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oraz prezentację przygotowała Marzena Wawrzyczek</a:t>
            </a:r>
          </a:p>
          <a:p>
            <a:pPr algn="ctr">
              <a:buNone/>
            </a:pPr>
            <a:endParaRPr lang="pl-PL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pl-PL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pl-PL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pl-PL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pl-PL" sz="2400" dirty="0">
              <a:latin typeface="Comic Sans MS" pitchFamily="66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>
                <a:latin typeface="Berlin Sans FB Demi" pitchFamily="34" charset="0"/>
              </a:rPr>
              <a:t>Podsumowanie działań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4048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2900" dirty="0" smtClean="0">
                <a:latin typeface="Comic Sans MS" pitchFamily="66" charset="0"/>
              </a:rPr>
              <a:t>7 stycznia została przygotowana w bibliotece gazetka informująca, o patronie roku 2016 – Henryku Sienkiewiczu. </a:t>
            </a:r>
          </a:p>
          <a:p>
            <a:pPr>
              <a:buNone/>
            </a:pPr>
            <a:r>
              <a:rPr lang="pl-PL" sz="2900" dirty="0" smtClean="0">
                <a:latin typeface="Comic Sans MS" pitchFamily="66" charset="0"/>
              </a:rPr>
              <a:t>Natomiast 15 stycznia został przedstawiony przez radiowęzeł szkolny w oprawie muzycznej apel wstępny, w którym obok informacji o Roku Sienkiewicza i wydarzeniach planowanych </a:t>
            </a:r>
            <a:br>
              <a:rPr lang="pl-PL" sz="2900" dirty="0" smtClean="0">
                <a:latin typeface="Comic Sans MS" pitchFamily="66" charset="0"/>
              </a:rPr>
            </a:br>
            <a:r>
              <a:rPr lang="pl-PL" sz="2900" dirty="0" smtClean="0">
                <a:latin typeface="Comic Sans MS" pitchFamily="66" charset="0"/>
              </a:rPr>
              <a:t>w naszej szkole, pojawiły się również fakty z życiorysu pisarza.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erlin Sans FB" pitchFamily="34" charset="0"/>
              </a:rPr>
              <a:t>2016 – ROK </a:t>
            </a:r>
            <a:br>
              <a:rPr lang="pl-PL" b="1" dirty="0" smtClean="0">
                <a:latin typeface="Berlin Sans FB" pitchFamily="34" charset="0"/>
              </a:rPr>
            </a:br>
            <a:r>
              <a:rPr lang="pl-PL" b="1" dirty="0" smtClean="0">
                <a:latin typeface="Berlin Sans FB" pitchFamily="34" charset="0"/>
              </a:rPr>
              <a:t>HENRYKA SIENKIEWICZA</a:t>
            </a:r>
            <a:endParaRPr lang="pl-PL" b="1" dirty="0">
              <a:latin typeface="Berlin Sans FB" pitchFamily="34" charset="0"/>
            </a:endParaRPr>
          </a:p>
        </p:txBody>
      </p:sp>
      <p:pic>
        <p:nvPicPr>
          <p:cNvPr id="14" name="Picture 4" descr="E:\2015-16 -biblioteka fotki\Rok Sienkiewicza\DSC02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17032"/>
            <a:ext cx="410409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75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788024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latin typeface="Comic Sans MS" pitchFamily="66" charset="0"/>
              </a:rPr>
              <a:t>11 </a:t>
            </a:r>
            <a:r>
              <a:rPr lang="pl-PL" sz="2000" dirty="0">
                <a:latin typeface="Comic Sans MS" pitchFamily="66" charset="0"/>
              </a:rPr>
              <a:t>marca odbyło się ważne wydarzenie w naszym kalendarzu obchodów Roku Sienkiewicza - głośne czytanie </a:t>
            </a:r>
            <a:r>
              <a:rPr lang="pl-PL" sz="2000" dirty="0" smtClean="0">
                <a:latin typeface="Comic Sans MS" pitchFamily="66" charset="0"/>
              </a:rPr>
              <a:t>utworów pisarza, </a:t>
            </a:r>
            <a:r>
              <a:rPr lang="pl-PL" sz="2000" dirty="0">
                <a:latin typeface="Comic Sans MS" pitchFamily="66" charset="0"/>
              </a:rPr>
              <a:t>czyli Poranek </a:t>
            </a:r>
            <a:r>
              <a:rPr lang="pl-PL" sz="2000" dirty="0" smtClean="0">
                <a:latin typeface="Comic Sans MS" pitchFamily="66" charset="0"/>
              </a:rPr>
              <a:t/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z </a:t>
            </a:r>
            <a:r>
              <a:rPr lang="pl-PL" sz="2000" dirty="0">
                <a:latin typeface="Comic Sans MS" pitchFamily="66" charset="0"/>
              </a:rPr>
              <a:t>Sienkiewiczem. </a:t>
            </a:r>
            <a:endParaRPr lang="pl-PL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sz="2000" dirty="0" smtClean="0">
                <a:latin typeface="Comic Sans MS" pitchFamily="66" charset="0"/>
              </a:rPr>
              <a:t>Podczas </a:t>
            </a:r>
            <a:r>
              <a:rPr lang="pl-PL" sz="2000" dirty="0">
                <a:latin typeface="Comic Sans MS" pitchFamily="66" charset="0"/>
              </a:rPr>
              <a:t>poranka zostały przeczytane fragmenty następujących książek</a:t>
            </a:r>
            <a:r>
              <a:rPr lang="pl-PL" sz="2000" i="1" dirty="0">
                <a:latin typeface="Comic Sans MS" pitchFamily="66" charset="0"/>
              </a:rPr>
              <a:t>: Krzyżacy, Wspomnienie z </a:t>
            </a:r>
            <a:r>
              <a:rPr lang="pl-PL" sz="2000" i="1" dirty="0" err="1">
                <a:latin typeface="Comic Sans MS" pitchFamily="66" charset="0"/>
              </a:rPr>
              <a:t>Maripozy</a:t>
            </a:r>
            <a:r>
              <a:rPr lang="pl-PL" sz="2000" i="1" dirty="0">
                <a:latin typeface="Comic Sans MS" pitchFamily="66" charset="0"/>
              </a:rPr>
              <a:t>, </a:t>
            </a:r>
            <a:r>
              <a:rPr lang="pl-PL" sz="2000" i="1" dirty="0" smtClean="0">
                <a:latin typeface="Comic Sans MS" pitchFamily="66" charset="0"/>
              </a:rPr>
              <a:t>W </a:t>
            </a:r>
            <a:r>
              <a:rPr lang="pl-PL" sz="2000" i="1" dirty="0">
                <a:latin typeface="Comic Sans MS" pitchFamily="66" charset="0"/>
              </a:rPr>
              <a:t>pustyni i w puszczy, Quo </a:t>
            </a:r>
            <a:r>
              <a:rPr lang="pl-PL" sz="2000" i="1" dirty="0" err="1">
                <a:latin typeface="Comic Sans MS" pitchFamily="66" charset="0"/>
              </a:rPr>
              <a:t>vadis</a:t>
            </a:r>
            <a:r>
              <a:rPr lang="pl-PL" sz="2000" i="1" dirty="0">
                <a:latin typeface="Comic Sans MS" pitchFamily="66" charset="0"/>
              </a:rPr>
              <a:t>, Latarnik.</a:t>
            </a:r>
            <a:r>
              <a:rPr lang="pl-PL" sz="2000" dirty="0">
                <a:latin typeface="Comic Sans MS" pitchFamily="66" charset="0"/>
              </a:rPr>
              <a:t> </a:t>
            </a:r>
          </a:p>
          <a:p>
            <a:endParaRPr lang="pl-PL" sz="1400" dirty="0" smtClean="0"/>
          </a:p>
        </p:txBody>
      </p:sp>
      <p:pic>
        <p:nvPicPr>
          <p:cNvPr id="9218" name="Picture 2" descr="E:\2015-16 -biblioteka fotki\Rok Sienkiewicza\Poranek\DSC02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4005064"/>
            <a:ext cx="3892842" cy="2595228"/>
          </a:xfrm>
          <a:prstGeom prst="rect">
            <a:avLst/>
          </a:prstGeom>
          <a:noFill/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latin typeface="Berlin Sans FB" pitchFamily="34" charset="0"/>
              </a:rPr>
              <a:t>Poranek z Sienkiewiczem</a:t>
            </a:r>
            <a:endParaRPr lang="pl-PL" sz="4000" b="1" dirty="0">
              <a:latin typeface="Berlin Sans FB" pitchFamily="34" charset="0"/>
            </a:endParaRPr>
          </a:p>
        </p:txBody>
      </p:sp>
      <p:pic>
        <p:nvPicPr>
          <p:cNvPr id="9220" name="Picture 4" descr="E:\2015-16 -biblioteka fotki\Rok Sienkiewicza\Poranek\DSC02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609952" cy="2406848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77072"/>
            <a:ext cx="1966040" cy="266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pl-PL" sz="4000" b="1" dirty="0" smtClean="0">
                <a:latin typeface="Berlin Sans FB" pitchFamily="34" charset="0"/>
              </a:rPr>
              <a:t>Poranek</a:t>
            </a:r>
            <a:r>
              <a:rPr lang="pl-PL" b="1" dirty="0" smtClean="0">
                <a:latin typeface="Berlin Sans FB" pitchFamily="34" charset="0"/>
              </a:rPr>
              <a:t> z Sienkiewiczem  </a:t>
            </a:r>
            <a:r>
              <a:rPr lang="pl-PL" sz="2800" dirty="0" smtClean="0">
                <a:latin typeface="Berlin Sans FB" pitchFamily="34" charset="0"/>
              </a:rPr>
              <a:t>(c.d.)</a:t>
            </a:r>
            <a:endParaRPr lang="pl-PL" sz="2800" dirty="0">
              <a:latin typeface="Berlin Sans FB" pitchFamily="34" charset="0"/>
            </a:endParaRPr>
          </a:p>
        </p:txBody>
      </p:sp>
      <p:pic>
        <p:nvPicPr>
          <p:cNvPr id="25602" name="Picture 2" descr="E:\2015-16 -biblioteka fotki\Rok Sienkiewicza\Poranek\DSC02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528392" cy="2352471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9050"/>
          </a:sp3d>
        </p:spPr>
      </p:pic>
      <p:pic>
        <p:nvPicPr>
          <p:cNvPr id="25604" name="Picture 4" descr="E:\2015-16 -biblioteka fotki\Rok Sienkiewicza\Poranek\DSC02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3"/>
            <a:ext cx="3537471" cy="2358523"/>
          </a:xfrm>
          <a:prstGeom prst="rect">
            <a:avLst/>
          </a:prstGeom>
          <a:noFill/>
        </p:spPr>
      </p:pic>
      <p:pic>
        <p:nvPicPr>
          <p:cNvPr id="25605" name="Picture 5" descr="E:\2015-16 -biblioteka fotki\Rok Sienkiewicza\Poranek\DSC02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916" y="3933056"/>
            <a:ext cx="3564080" cy="2376264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</p:pic>
      <p:pic>
        <p:nvPicPr>
          <p:cNvPr id="10" name="Picture 3" descr="E:\2015-16 -biblioteka fotki\Rok Sienkiewicza\Poranek\DSC02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1340768"/>
            <a:ext cx="3456384" cy="230446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905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268761"/>
            <a:ext cx="5148064" cy="3096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dirty="0" smtClean="0">
                <a:latin typeface="Comic Sans MS" pitchFamily="66" charset="0"/>
              </a:rPr>
              <a:t> </a:t>
            </a:r>
            <a:r>
              <a:rPr lang="pl-PL" sz="2000" dirty="0" smtClean="0">
                <a:latin typeface="Comic Sans MS" pitchFamily="66" charset="0"/>
              </a:rPr>
              <a:t>W maju została wykonana wystawa, która przybliżała postać pisarza 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i jego twórczość. Zaprezentowano </a:t>
            </a:r>
            <a:r>
              <a:rPr lang="pl-PL" sz="2000" dirty="0">
                <a:latin typeface="Comic Sans MS" pitchFamily="66" charset="0"/>
              </a:rPr>
              <a:t>również ekranizacje dzieł Sienkiewicza oraz ciekawostki dotyczące autora. Całość uzupełniała wystawa książek pisarza znajdujących się </a:t>
            </a:r>
            <a:r>
              <a:rPr lang="pl-PL" sz="2000" dirty="0" smtClean="0">
                <a:latin typeface="Comic Sans MS" pitchFamily="66" charset="0"/>
              </a:rPr>
              <a:t>w </a:t>
            </a:r>
            <a:r>
              <a:rPr lang="pl-PL" sz="2000" dirty="0">
                <a:latin typeface="Comic Sans MS" pitchFamily="66" charset="0"/>
              </a:rPr>
              <a:t>zbiorach biblioteki szkolnej. </a:t>
            </a:r>
          </a:p>
        </p:txBody>
      </p:sp>
      <p:pic>
        <p:nvPicPr>
          <p:cNvPr id="8193" name="Picture 1" descr="E:\2015-16 -biblioteka fotki\Rok Sienkiewicza\DSC026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554053" cy="2369368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erlin Sans FB" pitchFamily="34" charset="0"/>
              </a:rPr>
              <a:t> „Słowa nie powinny być większe </a:t>
            </a:r>
            <a:br>
              <a:rPr lang="pl-PL" b="1" dirty="0" smtClean="0">
                <a:latin typeface="Berlin Sans FB" pitchFamily="34" charset="0"/>
              </a:rPr>
            </a:br>
            <a:r>
              <a:rPr lang="pl-PL" b="1" dirty="0" smtClean="0">
                <a:latin typeface="Berlin Sans FB" pitchFamily="34" charset="0"/>
              </a:rPr>
              <a:t>od czynów.”   </a:t>
            </a:r>
            <a:r>
              <a:rPr lang="pl-PL" sz="4000" dirty="0" smtClean="0">
                <a:latin typeface="Berlin Sans FB" pitchFamily="34" charset="0"/>
              </a:rPr>
              <a:t>(wystawa)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8194" name="Picture 2" descr="E:\2015-16 -biblioteka fotki\Rok Sienkiewicza\DSC02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2987767" cy="1992021"/>
          </a:xfrm>
          <a:prstGeom prst="rect">
            <a:avLst/>
          </a:prstGeom>
          <a:noFill/>
        </p:spPr>
      </p:pic>
      <p:pic>
        <p:nvPicPr>
          <p:cNvPr id="8196" name="Picture 4" descr="E:\2015-16 -biblioteka fotki\Rok Sienkiewicza\DSC026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97152"/>
            <a:ext cx="2915816" cy="1944050"/>
          </a:xfrm>
          <a:prstGeom prst="rect">
            <a:avLst/>
          </a:prstGeom>
          <a:noFill/>
        </p:spPr>
      </p:pic>
      <p:pic>
        <p:nvPicPr>
          <p:cNvPr id="8197" name="Picture 5" descr="E:\2015-16 -biblioteka fotki\Rok Sienkiewicza\DSC026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17032"/>
            <a:ext cx="291606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-180528" y="1412776"/>
            <a:ext cx="5976664" cy="54452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>
                <a:latin typeface="Comic Sans MS" pitchFamily="66" charset="0"/>
              </a:rPr>
              <a:t>	</a:t>
            </a:r>
            <a:r>
              <a:rPr lang="pl-PL" sz="2400" dirty="0" smtClean="0">
                <a:latin typeface="Comic Sans MS" pitchFamily="66" charset="0"/>
              </a:rPr>
              <a:t>1 </a:t>
            </a:r>
            <a:r>
              <a:rPr lang="pl-PL" sz="2400" dirty="0">
                <a:latin typeface="Comic Sans MS" pitchFamily="66" charset="0"/>
              </a:rPr>
              <a:t>czerwca </a:t>
            </a:r>
            <a:r>
              <a:rPr lang="pl-PL" sz="2400" dirty="0" smtClean="0">
                <a:latin typeface="Comic Sans MS" pitchFamily="66" charset="0"/>
              </a:rPr>
              <a:t>zorganizowany został turniej,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w którym udział </a:t>
            </a:r>
            <a:r>
              <a:rPr lang="pl-PL" sz="2400" dirty="0">
                <a:latin typeface="Comic Sans MS" pitchFamily="66" charset="0"/>
              </a:rPr>
              <a:t>wzięły </a:t>
            </a:r>
            <a:r>
              <a:rPr lang="pl-PL" sz="2400" dirty="0" smtClean="0">
                <a:latin typeface="Comic Sans MS" pitchFamily="66" charset="0"/>
              </a:rPr>
              <a:t>2-osobowe </a:t>
            </a:r>
            <a:r>
              <a:rPr lang="pl-PL" sz="2400" dirty="0">
                <a:latin typeface="Comic Sans MS" pitchFamily="66" charset="0"/>
              </a:rPr>
              <a:t>drużyny </a:t>
            </a: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z </a:t>
            </a:r>
            <a:r>
              <a:rPr lang="pl-PL" sz="2400" dirty="0">
                <a:latin typeface="Comic Sans MS" pitchFamily="66" charset="0"/>
              </a:rPr>
              <a:t>każdej klasy. Całość odbyła się </a:t>
            </a:r>
            <a:r>
              <a:rPr lang="pl-PL" sz="2400" dirty="0" smtClean="0">
                <a:latin typeface="Comic Sans MS" pitchFamily="66" charset="0"/>
              </a:rPr>
              <a:t>na zasadzie </a:t>
            </a:r>
            <a:r>
              <a:rPr lang="pl-PL" sz="2400" dirty="0">
                <a:latin typeface="Comic Sans MS" pitchFamily="66" charset="0"/>
              </a:rPr>
              <a:t>gry planszowej. Każda drużyna miała swój pionek i za pomocą kostki do gry </a:t>
            </a:r>
            <a:r>
              <a:rPr lang="pl-PL" sz="2400" dirty="0" smtClean="0">
                <a:latin typeface="Comic Sans MS" pitchFamily="66" charset="0"/>
              </a:rPr>
              <a:t>losowała numer pola-pytania</a:t>
            </a:r>
            <a:r>
              <a:rPr lang="pl-PL" sz="2400" dirty="0">
                <a:latin typeface="Comic Sans MS" pitchFamily="66" charset="0"/>
              </a:rPr>
              <a:t>, na </a:t>
            </a:r>
            <a:r>
              <a:rPr lang="pl-PL" sz="2400" dirty="0" smtClean="0">
                <a:latin typeface="Comic Sans MS" pitchFamily="66" charset="0"/>
              </a:rPr>
              <a:t>które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musiała </a:t>
            </a:r>
            <a:r>
              <a:rPr lang="pl-PL" sz="2400" dirty="0">
                <a:latin typeface="Comic Sans MS" pitchFamily="66" charset="0"/>
              </a:rPr>
              <a:t>odpowiedzieć. Ale nie </a:t>
            </a: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było koniecznym </a:t>
            </a:r>
            <a:r>
              <a:rPr lang="pl-PL" sz="2400" dirty="0">
                <a:latin typeface="Comic Sans MS" pitchFamily="66" charset="0"/>
              </a:rPr>
              <a:t>mieć </a:t>
            </a:r>
            <a:r>
              <a:rPr lang="pl-PL" sz="2400" dirty="0" smtClean="0">
                <a:latin typeface="Comic Sans MS" pitchFamily="66" charset="0"/>
              </a:rPr>
              <a:t>odpowiedzi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w </a:t>
            </a:r>
            <a:r>
              <a:rPr lang="pl-PL" sz="2400" dirty="0">
                <a:latin typeface="Comic Sans MS" pitchFamily="66" charset="0"/>
              </a:rPr>
              <a:t>głowie. Można było je znaleźć </a:t>
            </a: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w </a:t>
            </a:r>
            <a:r>
              <a:rPr lang="pl-PL" sz="2400" dirty="0">
                <a:latin typeface="Comic Sans MS" pitchFamily="66" charset="0"/>
              </a:rPr>
              <a:t>bibliotece lub na terenie całej </a:t>
            </a: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szkoły</a:t>
            </a:r>
            <a:r>
              <a:rPr lang="pl-PL" sz="2400" dirty="0">
                <a:latin typeface="Comic Sans MS" pitchFamily="66" charset="0"/>
              </a:rPr>
              <a:t>. </a:t>
            </a:r>
            <a:r>
              <a:rPr lang="pl-PL" sz="2400" dirty="0" smtClean="0">
                <a:latin typeface="Comic Sans MS" pitchFamily="66" charset="0"/>
              </a:rPr>
              <a:t>To poszukiwanie </a:t>
            </a:r>
            <a:r>
              <a:rPr lang="pl-PL" sz="2400" dirty="0">
                <a:latin typeface="Comic Sans MS" pitchFamily="66" charset="0"/>
              </a:rPr>
              <a:t>miało </a:t>
            </a: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formę </a:t>
            </a:r>
            <a:r>
              <a:rPr lang="pl-PL" sz="2400" dirty="0">
                <a:latin typeface="Comic Sans MS" pitchFamily="66" charset="0"/>
              </a:rPr>
              <a:t>gry terenowej, podczas </a:t>
            </a: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której </a:t>
            </a:r>
            <a:r>
              <a:rPr lang="pl-PL" sz="2400" dirty="0">
                <a:latin typeface="Comic Sans MS" pitchFamily="66" charset="0"/>
              </a:rPr>
              <a:t>uczniowie, przemierzając na czas korytarze szkoły szukali informacji </a:t>
            </a:r>
            <a:r>
              <a:rPr lang="pl-PL" sz="2400" dirty="0" smtClean="0">
                <a:latin typeface="Comic Sans MS" pitchFamily="66" charset="0"/>
              </a:rPr>
              <a:t>o </a:t>
            </a:r>
            <a:r>
              <a:rPr lang="pl-PL" sz="2400" dirty="0">
                <a:latin typeface="Comic Sans MS" pitchFamily="66" charset="0"/>
              </a:rPr>
              <a:t>naszym wybitnym </a:t>
            </a:r>
            <a:r>
              <a:rPr lang="pl-PL" sz="2400" dirty="0" smtClean="0">
                <a:latin typeface="Comic Sans MS" pitchFamily="66" charset="0"/>
              </a:rPr>
              <a:t>pisarzu. </a:t>
            </a:r>
            <a:r>
              <a:rPr lang="pl-PL" sz="2400" dirty="0">
                <a:latin typeface="Comic Sans MS" pitchFamily="66" charset="0"/>
              </a:rPr>
              <a:t>Drużyna, która najszybciej pokonała całą planszę </a:t>
            </a:r>
            <a:r>
              <a:rPr lang="pl-PL" sz="2400" dirty="0" smtClean="0">
                <a:latin typeface="Comic Sans MS" pitchFamily="66" charset="0"/>
              </a:rPr>
              <a:t>i dotarła </a:t>
            </a:r>
            <a:r>
              <a:rPr lang="pl-PL" sz="2400" dirty="0">
                <a:latin typeface="Comic Sans MS" pitchFamily="66" charset="0"/>
              </a:rPr>
              <a:t>do mety wygrała. Uczniowie bawili </a:t>
            </a:r>
            <a:r>
              <a:rPr lang="pl-PL" sz="2400" dirty="0" smtClean="0">
                <a:latin typeface="Comic Sans MS" pitchFamily="66" charset="0"/>
              </a:rPr>
              <a:t>się doskonale</a:t>
            </a:r>
            <a:r>
              <a:rPr lang="pl-PL" sz="2400" dirty="0">
                <a:latin typeface="Comic Sans MS" pitchFamily="66" charset="0"/>
              </a:rPr>
              <a:t>, </a:t>
            </a: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a </a:t>
            </a:r>
            <a:r>
              <a:rPr lang="pl-PL" sz="2400" dirty="0">
                <a:latin typeface="Comic Sans MS" pitchFamily="66" charset="0"/>
              </a:rPr>
              <a:t>najlepiej spisali się chłopcy 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>
                <a:latin typeface="Comic Sans MS" pitchFamily="66" charset="0"/>
              </a:rPr>
              <a:t>z klasy II </a:t>
            </a:r>
            <a:r>
              <a:rPr lang="pl-PL" sz="2400" dirty="0" smtClean="0">
                <a:latin typeface="Comic Sans MS" pitchFamily="66" charset="0"/>
              </a:rPr>
              <a:t>b</a:t>
            </a:r>
          </a:p>
          <a:p>
            <a:pPr>
              <a:buNone/>
            </a:pPr>
            <a:r>
              <a:rPr lang="pl-PL" sz="2400" dirty="0" smtClean="0">
                <a:latin typeface="Comic Sans MS" pitchFamily="66" charset="0"/>
              </a:rPr>
              <a:t>                                              (obecnie III b).</a:t>
            </a:r>
            <a:endParaRPr lang="pl-PL" sz="2400" dirty="0">
              <a:latin typeface="Comic Sans MS" pitchFamily="66" charset="0"/>
            </a:endParaRPr>
          </a:p>
          <a:p>
            <a:endParaRPr lang="pl-PL" dirty="0"/>
          </a:p>
        </p:txBody>
      </p:sp>
      <p:pic>
        <p:nvPicPr>
          <p:cNvPr id="7172" name="Picture 4" descr="E:\2015-16 -biblioteka fotki\Rok Sienkiewicza\turniej fotki\DSC027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24944"/>
            <a:ext cx="3132349" cy="2088232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87624" y="0"/>
            <a:ext cx="6444208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>
                <a:latin typeface="Berlin Sans FB" pitchFamily="34" charset="0"/>
              </a:rPr>
              <a:t>Międzyklasowy</a:t>
            </a:r>
            <a:r>
              <a:rPr lang="pl-PL" b="1" dirty="0" smtClean="0">
                <a:latin typeface="Berlin Sans FB" pitchFamily="34" charset="0"/>
              </a:rPr>
              <a:t> </a:t>
            </a:r>
            <a:br>
              <a:rPr lang="pl-PL" b="1" dirty="0" smtClean="0">
                <a:latin typeface="Berlin Sans FB" pitchFamily="34" charset="0"/>
              </a:rPr>
            </a:br>
            <a:r>
              <a:rPr lang="pl-PL" b="1" dirty="0" smtClean="0">
                <a:latin typeface="Berlin Sans FB" pitchFamily="34" charset="0"/>
              </a:rPr>
              <a:t>Turniej Sienkiewiczowski</a:t>
            </a:r>
            <a:endParaRPr lang="pl-PL" dirty="0">
              <a:latin typeface="Berlin Sans FB" pitchFamily="34" charset="0"/>
            </a:endParaRPr>
          </a:p>
        </p:txBody>
      </p:sp>
      <p:pic>
        <p:nvPicPr>
          <p:cNvPr id="7171" name="Picture 3" descr="E:\2015-16 -biblioteka fotki\Rok Sienkiewicza\turniej fotki\DSC02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96752"/>
            <a:ext cx="3024068" cy="2016224"/>
          </a:xfrm>
          <a:prstGeom prst="rect">
            <a:avLst/>
          </a:prstGeom>
          <a:noFill/>
        </p:spPr>
      </p:pic>
      <p:pic>
        <p:nvPicPr>
          <p:cNvPr id="7173" name="Picture 5" descr="E:\2015-16 -biblioteka fotki\Rok Sienkiewicza\turniej fotki\DSC02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25144"/>
            <a:ext cx="302406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>
                <a:latin typeface="Berlin Sans FB" pitchFamily="34" charset="0"/>
              </a:rPr>
              <a:t>Międzyklasowy</a:t>
            </a:r>
            <a:r>
              <a:rPr lang="pl-PL" b="1" dirty="0" smtClean="0">
                <a:latin typeface="Berlin Sans FB" pitchFamily="34" charset="0"/>
              </a:rPr>
              <a:t> </a:t>
            </a:r>
            <a:br>
              <a:rPr lang="pl-PL" b="1" dirty="0" smtClean="0">
                <a:latin typeface="Berlin Sans FB" pitchFamily="34" charset="0"/>
              </a:rPr>
            </a:br>
            <a:r>
              <a:rPr lang="pl-PL" b="1" dirty="0" smtClean="0">
                <a:latin typeface="Berlin Sans FB" pitchFamily="34" charset="0"/>
              </a:rPr>
              <a:t>Turniej Sienkiewiczowski   </a:t>
            </a:r>
            <a:r>
              <a:rPr lang="pl-PL" sz="3100" dirty="0" smtClean="0">
                <a:latin typeface="Berlin Sans FB" pitchFamily="34" charset="0"/>
              </a:rPr>
              <a:t>(c.d.) </a:t>
            </a:r>
            <a:endParaRPr lang="pl-PL" sz="3100" dirty="0">
              <a:latin typeface="Berlin Sans FB" pitchFamily="34" charset="0"/>
            </a:endParaRPr>
          </a:p>
        </p:txBody>
      </p:sp>
      <p:pic>
        <p:nvPicPr>
          <p:cNvPr id="24579" name="Picture 3" descr="E:\2015-16 -biblioteka fotki\Rok Sienkiewicza\turniej fotki\DSC02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437112"/>
            <a:ext cx="3493613" cy="2320305"/>
          </a:xfrm>
          <a:prstGeom prst="rect">
            <a:avLst/>
          </a:prstGeom>
          <a:noFill/>
        </p:spPr>
      </p:pic>
      <p:pic>
        <p:nvPicPr>
          <p:cNvPr id="8" name="Picture 8" descr="E:\2015-16 -biblioteka fotki\Rok Sienkiewicza\turniej fotki\DSC02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3141411" cy="2094459"/>
          </a:xfrm>
          <a:prstGeom prst="rect">
            <a:avLst/>
          </a:prstGeom>
          <a:noFill/>
        </p:spPr>
      </p:pic>
      <p:pic>
        <p:nvPicPr>
          <p:cNvPr id="9" name="Picture 6" descr="E:\2015-16 -biblioteka fotki\Rok Sienkiewicza\turniej fotki\DSC02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55"/>
            <a:ext cx="2923749" cy="1949339"/>
          </a:xfrm>
          <a:prstGeom prst="rect">
            <a:avLst/>
          </a:prstGeom>
          <a:noFill/>
        </p:spPr>
      </p:pic>
      <p:pic>
        <p:nvPicPr>
          <p:cNvPr id="10" name="Picture 2" descr="E:\2015-16 -biblioteka fotki\Rok Sienkiewicza\turniej fotki\DSC026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581128"/>
            <a:ext cx="3240072" cy="2160240"/>
          </a:xfrm>
          <a:prstGeom prst="rect">
            <a:avLst/>
          </a:prstGeom>
          <a:noFill/>
        </p:spPr>
      </p:pic>
      <p:pic>
        <p:nvPicPr>
          <p:cNvPr id="11" name="Picture 7" descr="E:\2015-16 -biblioteka fotki\Rok Sienkiewicza\turniej fotki\DSC02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780928"/>
            <a:ext cx="3105366" cy="207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427984" cy="5040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/>
              <a:t>  </a:t>
            </a:r>
            <a:endParaRPr lang="pl-PL" dirty="0" smtClean="0"/>
          </a:p>
          <a:p>
            <a:pPr>
              <a:buNone/>
            </a:pPr>
            <a:r>
              <a:rPr lang="pl-PL" sz="2900" dirty="0" smtClean="0">
                <a:latin typeface="Comic Sans MS" pitchFamily="66" charset="0"/>
              </a:rPr>
              <a:t>W </a:t>
            </a:r>
            <a:r>
              <a:rPr lang="pl-PL" sz="2900" dirty="0">
                <a:latin typeface="Comic Sans MS" pitchFamily="66" charset="0"/>
              </a:rPr>
              <a:t>sobotę 3 września uczniowie liceum ogólnokształcącego uczestniczyli w Gminnym Narodowym Czytaniu </a:t>
            </a:r>
            <a:r>
              <a:rPr lang="pl-PL" sz="2900" i="1" dirty="0">
                <a:latin typeface="Comic Sans MS" pitchFamily="66" charset="0"/>
              </a:rPr>
              <a:t>Quo </a:t>
            </a:r>
            <a:r>
              <a:rPr lang="pl-PL" sz="2900" i="1" dirty="0" err="1">
                <a:latin typeface="Comic Sans MS" pitchFamily="66" charset="0"/>
              </a:rPr>
              <a:t>vadis</a:t>
            </a:r>
            <a:r>
              <a:rPr lang="pl-PL" sz="29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pl-PL" sz="2900" dirty="0">
              <a:latin typeface="Comic Sans MS" pitchFamily="66" charset="0"/>
            </a:endParaRPr>
          </a:p>
          <a:p>
            <a:pPr>
              <a:buNone/>
            </a:pPr>
            <a:r>
              <a:rPr lang="pl-PL" sz="2900" dirty="0">
                <a:latin typeface="Comic Sans MS" pitchFamily="66" charset="0"/>
              </a:rPr>
              <a:t>Od poniedziałku 5 września przez cały tydzień w naszej szkole odbywała się akcja </a:t>
            </a:r>
            <a:r>
              <a:rPr lang="pl-PL" sz="2900" dirty="0" smtClean="0">
                <a:latin typeface="Comic Sans MS" pitchFamily="66" charset="0"/>
              </a:rPr>
              <a:t/>
            </a:r>
            <a:br>
              <a:rPr lang="pl-PL" sz="2900" dirty="0" smtClean="0">
                <a:latin typeface="Comic Sans MS" pitchFamily="66" charset="0"/>
              </a:rPr>
            </a:br>
            <a:r>
              <a:rPr lang="pl-PL" sz="2900" b="1" dirty="0" smtClean="0">
                <a:latin typeface="Comic Sans MS" pitchFamily="66" charset="0"/>
              </a:rPr>
              <a:t>„</a:t>
            </a:r>
            <a:r>
              <a:rPr lang="pl-PL" sz="2900" b="1" i="1" dirty="0">
                <a:latin typeface="Comic Sans MS" pitchFamily="66" charset="0"/>
              </a:rPr>
              <a:t>Quo </a:t>
            </a:r>
            <a:r>
              <a:rPr lang="pl-PL" sz="2900" b="1" i="1" dirty="0" err="1">
                <a:latin typeface="Comic Sans MS" pitchFamily="66" charset="0"/>
              </a:rPr>
              <a:t>vadis</a:t>
            </a:r>
            <a:r>
              <a:rPr lang="pl-PL" sz="2900" b="1" dirty="0">
                <a:latin typeface="Comic Sans MS" pitchFamily="66" charset="0"/>
              </a:rPr>
              <a:t> na dzień dobry”</a:t>
            </a:r>
            <a:r>
              <a:rPr lang="pl-PL" sz="2900" dirty="0">
                <a:latin typeface="Comic Sans MS" pitchFamily="66" charset="0"/>
              </a:rPr>
              <a:t>. </a:t>
            </a:r>
            <a:r>
              <a:rPr lang="pl-PL" sz="2900" dirty="0" smtClean="0">
                <a:latin typeface="Comic Sans MS" pitchFamily="66" charset="0"/>
              </a:rPr>
              <a:t/>
            </a:r>
            <a:br>
              <a:rPr lang="pl-PL" sz="2900" dirty="0" smtClean="0">
                <a:latin typeface="Comic Sans MS" pitchFamily="66" charset="0"/>
              </a:rPr>
            </a:br>
            <a:r>
              <a:rPr lang="pl-PL" sz="2900" dirty="0" smtClean="0">
                <a:latin typeface="Comic Sans MS" pitchFamily="66" charset="0"/>
              </a:rPr>
              <a:t>Na </a:t>
            </a:r>
            <a:r>
              <a:rPr lang="pl-PL" sz="2900" dirty="0">
                <a:latin typeface="Comic Sans MS" pitchFamily="66" charset="0"/>
              </a:rPr>
              <a:t>1 lekcji przez radiowęzeł szkolny </a:t>
            </a:r>
            <a:r>
              <a:rPr lang="pl-PL" sz="2900" dirty="0" smtClean="0">
                <a:latin typeface="Comic Sans MS" pitchFamily="66" charset="0"/>
              </a:rPr>
              <a:t>czytano </a:t>
            </a:r>
            <a:r>
              <a:rPr lang="pl-PL" sz="2900" dirty="0">
                <a:latin typeface="Comic Sans MS" pitchFamily="66" charset="0"/>
              </a:rPr>
              <a:t>krótki fragment </a:t>
            </a:r>
            <a:r>
              <a:rPr lang="pl-PL" sz="2900" i="1" dirty="0">
                <a:latin typeface="Comic Sans MS" pitchFamily="66" charset="0"/>
              </a:rPr>
              <a:t>Quo </a:t>
            </a:r>
            <a:r>
              <a:rPr lang="pl-PL" sz="2900" i="1" dirty="0" err="1">
                <a:latin typeface="Comic Sans MS" pitchFamily="66" charset="0"/>
              </a:rPr>
              <a:t>vadis</a:t>
            </a:r>
            <a:r>
              <a:rPr lang="pl-PL" sz="2900" dirty="0">
                <a:latin typeface="Comic Sans MS" pitchFamily="66" charset="0"/>
              </a:rPr>
              <a:t> Henryka Sienkiewicza. Książkę czytali: p. dyr. szkoły, przewodnicząca Samorządu Uczniowskiego, sołtys Gogołowej, przedstawiciel uczniów </a:t>
            </a:r>
            <a:r>
              <a:rPr lang="pl-PL" sz="2900" dirty="0" smtClean="0">
                <a:latin typeface="Comic Sans MS" pitchFamily="66" charset="0"/>
              </a:rPr>
              <a:t/>
            </a:r>
            <a:br>
              <a:rPr lang="pl-PL" sz="2900" dirty="0" smtClean="0">
                <a:latin typeface="Comic Sans MS" pitchFamily="66" charset="0"/>
              </a:rPr>
            </a:br>
            <a:r>
              <a:rPr lang="pl-PL" sz="2900" dirty="0" smtClean="0">
                <a:latin typeface="Comic Sans MS" pitchFamily="66" charset="0"/>
              </a:rPr>
              <a:t>i </a:t>
            </a:r>
            <a:r>
              <a:rPr lang="pl-PL" sz="2900" dirty="0">
                <a:latin typeface="Comic Sans MS" pitchFamily="66" charset="0"/>
              </a:rPr>
              <a:t>przedstawiciel nauczycieli</a:t>
            </a:r>
            <a:r>
              <a:rPr lang="pl-PL" sz="2900" dirty="0" smtClean="0">
                <a:latin typeface="Comic Sans MS" pitchFamily="66" charset="0"/>
              </a:rPr>
              <a:t>.</a:t>
            </a:r>
            <a:endParaRPr lang="pl-PL" sz="2900" dirty="0">
              <a:latin typeface="Comic Sans MS" pitchFamily="66" charset="0"/>
            </a:endParaRP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84368" y="2420888"/>
            <a:ext cx="1127960" cy="163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>
                <a:latin typeface="Berlin Sans FB" pitchFamily="34" charset="0"/>
              </a:rPr>
              <a:t>Gminne i Szkolne Narodowe Czytanie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1008112" cy="155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minneNC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24744"/>
            <a:ext cx="1872208" cy="124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minneNC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692696"/>
            <a:ext cx="1808485" cy="120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zkolneNC (1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068960"/>
            <a:ext cx="1656184" cy="14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szkolneNC (3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5013176"/>
            <a:ext cx="1577837" cy="1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564904"/>
            <a:ext cx="146718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4653136"/>
            <a:ext cx="1296144" cy="172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4869160"/>
            <a:ext cx="1427920" cy="166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-180528" y="1481329"/>
            <a:ext cx="5544616" cy="353184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sz="3200" dirty="0" smtClean="0">
                <a:latin typeface="Comic Sans MS" pitchFamily="66" charset="0"/>
              </a:rPr>
              <a:t>	</a:t>
            </a:r>
            <a:r>
              <a:rPr lang="pl-PL" sz="2900" dirty="0" smtClean="0">
                <a:latin typeface="Comic Sans MS" pitchFamily="66" charset="0"/>
              </a:rPr>
              <a:t>We wrześniu ogłoszono konkurs. Zadaniem ucznia biorącego w nim udział było przygotowanie dowolnej pracy na temat Henryka Sienkiewicza. W konkursie decyzją jury najlepszą pracą okazała się makieta klasy III b przedstawiająca scenkę z książki </a:t>
            </a:r>
            <a:r>
              <a:rPr lang="pl-PL" sz="2900" dirty="0" smtClean="0">
                <a:latin typeface="Comic Sans MS" pitchFamily="66" charset="0"/>
              </a:rPr>
              <a:t>„</a:t>
            </a:r>
            <a:r>
              <a:rPr lang="pl-PL" sz="2900" dirty="0" smtClean="0">
                <a:latin typeface="Comic Sans MS" pitchFamily="66" charset="0"/>
              </a:rPr>
              <a:t>W pustyni i w puszczy”.</a:t>
            </a:r>
          </a:p>
          <a:p>
            <a:pPr>
              <a:buNone/>
            </a:pPr>
            <a:r>
              <a:rPr lang="pl-PL" sz="2900" dirty="0" smtClean="0">
                <a:latin typeface="Comic Sans MS" pitchFamily="66" charset="0"/>
              </a:rPr>
              <a:t>	Nagrody rozdano podczas Benefisu  Sienkiewicza</a:t>
            </a:r>
            <a:r>
              <a:rPr lang="pl-PL" sz="29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pl-PL" sz="2600" dirty="0" smtClean="0">
                <a:latin typeface="Comic Sans MS" pitchFamily="66" charset="0"/>
              </a:rPr>
              <a:t>	Ponadto w ramach cyklu konkursowego biblioteki w listopadzie karty pracy </a:t>
            </a:r>
            <a:br>
              <a:rPr lang="pl-PL" sz="2600" dirty="0" smtClean="0">
                <a:latin typeface="Comic Sans MS" pitchFamily="66" charset="0"/>
              </a:rPr>
            </a:br>
            <a:r>
              <a:rPr lang="pl-PL" sz="2600" dirty="0" smtClean="0">
                <a:latin typeface="Comic Sans MS" pitchFamily="66" charset="0"/>
              </a:rPr>
              <a:t>dotyczyły Sienkiewicza</a:t>
            </a:r>
            <a:endParaRPr lang="pl-PL" sz="2600" dirty="0" smtClean="0">
              <a:latin typeface="Comic Sans MS" pitchFamily="66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Berlin Sans FB" pitchFamily="34" charset="0"/>
              </a:rPr>
              <a:t>Konkurs na pracę na temat </a:t>
            </a:r>
            <a:br>
              <a:rPr lang="pl-PL" b="1" dirty="0" smtClean="0">
                <a:latin typeface="Berlin Sans FB" pitchFamily="34" charset="0"/>
              </a:rPr>
            </a:br>
            <a:r>
              <a:rPr lang="pl-PL" b="1" dirty="0" smtClean="0">
                <a:latin typeface="Berlin Sans FB" pitchFamily="34" charset="0"/>
              </a:rPr>
              <a:t>Henryka Sienkiewicza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73016"/>
            <a:ext cx="1225626" cy="179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Sekretarka\Pulpit\Benefis do Wieści\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678560" cy="2242529"/>
          </a:xfrm>
          <a:prstGeom prst="rect">
            <a:avLst/>
          </a:prstGeom>
          <a:noFill/>
        </p:spPr>
      </p:pic>
      <p:pic>
        <p:nvPicPr>
          <p:cNvPr id="2" name="Picture 3" descr="C:\Documents and Settings\Sekretarka\Pulpit\fotki biblioteka r.sz. 2016-17\Rok Sienkiewicza\prac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645024"/>
            <a:ext cx="2865515" cy="1752058"/>
          </a:xfrm>
          <a:prstGeom prst="rect">
            <a:avLst/>
          </a:prstGeom>
          <a:noFill/>
        </p:spPr>
      </p:pic>
      <p:pic>
        <p:nvPicPr>
          <p:cNvPr id="10" name="Picture 2" descr="C:\Documents and Settings\Sekretarka\Pulpit\fotki biblioteka r.sz. 2016-17\Rok Sienkiewicza\prac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445224"/>
            <a:ext cx="3633714" cy="12600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581128"/>
            <a:ext cx="3327177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246</TotalTime>
  <Words>105</Words>
  <Application>Microsoft Office PowerPoint</Application>
  <PresentationFormat>Pokaz na ekranie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Hol</vt:lpstr>
      <vt:lpstr>2016 – ROK HENRYKA SIENKIEWICZA</vt:lpstr>
      <vt:lpstr>2016 – ROK  HENRYKA SIENKIEWICZA</vt:lpstr>
      <vt:lpstr>Poranek z Sienkiewiczem</vt:lpstr>
      <vt:lpstr>Poranek z Sienkiewiczem  (c.d.)</vt:lpstr>
      <vt:lpstr> „Słowa nie powinny być większe  od czynów.”   (wystawa) </vt:lpstr>
      <vt:lpstr>Międzyklasowy  Turniej Sienkiewiczowski</vt:lpstr>
      <vt:lpstr>Międzyklasowy  Turniej Sienkiewiczowski   (c.d.) </vt:lpstr>
      <vt:lpstr> Gminne i Szkolne Narodowe Czytanie </vt:lpstr>
      <vt:lpstr>Konkurs na pracę na temat  Henryka Sienkiewicza</vt:lpstr>
      <vt:lpstr>  Benefis Sienkiewicza   </vt:lpstr>
      <vt:lpstr>Benefis Sienkiewicza (c.d.)  </vt:lpstr>
      <vt:lpstr>Podsumowanie działań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– ROK HENRYKA SIENKIEWICZA</dc:title>
  <dc:creator>ZS Gogołowa</dc:creator>
  <cp:lastModifiedBy>ZS Gogołowa</cp:lastModifiedBy>
  <cp:revision>64</cp:revision>
  <dcterms:created xsi:type="dcterms:W3CDTF">2016-10-13T10:22:36Z</dcterms:created>
  <dcterms:modified xsi:type="dcterms:W3CDTF">2016-11-25T10:52:01Z</dcterms:modified>
</cp:coreProperties>
</file>